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49" r:id="rId2"/>
  </p:sldMasterIdLst>
  <p:notesMasterIdLst>
    <p:notesMasterId r:id="rId18"/>
  </p:notesMasterIdLst>
  <p:sldIdLst>
    <p:sldId id="256" r:id="rId3"/>
    <p:sldId id="260" r:id="rId4"/>
    <p:sldId id="261" r:id="rId5"/>
    <p:sldId id="259" r:id="rId6"/>
    <p:sldId id="262" r:id="rId7"/>
    <p:sldId id="263" r:id="rId8"/>
    <p:sldId id="265" r:id="rId9"/>
    <p:sldId id="264" r:id="rId10"/>
    <p:sldId id="266" r:id="rId11"/>
    <p:sldId id="271" r:id="rId12"/>
    <p:sldId id="267" r:id="rId13"/>
    <p:sldId id="268" r:id="rId14"/>
    <p:sldId id="274" r:id="rId15"/>
    <p:sldId id="273" r:id="rId16"/>
    <p:sldId id="258" r:id="rId17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0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96E0F5-DB98-4CA0-8A8D-EC91E61F6E7A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99C6DF-D658-4F31-8505-A2483F3423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576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Yj</a:t>
            </a:r>
            <a:r>
              <a:rPr lang="zh-CN" altLang="en-US" dirty="0"/>
              <a:t>表示被选了，就等于</a:t>
            </a:r>
            <a:r>
              <a:rPr lang="en-US" altLang="zh-CN" dirty="0"/>
              <a:t>1</a:t>
            </a:r>
            <a:r>
              <a:rPr lang="zh-CN" altLang="en-US" dirty="0"/>
              <a:t>，否则为</a:t>
            </a:r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9C6DF-D658-4F31-8505-A2483F34235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993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1046180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809435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7308399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1484283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6868855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7892681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6890180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9329327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536761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94918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979149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8871986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007065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8471407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822305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529986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433536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90660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162572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9839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096151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7564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">
            <a:extLst>
              <a:ext uri="{FF2B5EF4-FFF2-40B4-BE49-F238E27FC236}">
                <a16:creationId xmlns:a16="http://schemas.microsoft.com/office/drawing/2014/main" id="{1869DB11-689B-4C3F-BA01-8FD611DB331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84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7">
            <a:extLst>
              <a:ext uri="{FF2B5EF4-FFF2-40B4-BE49-F238E27FC236}">
                <a16:creationId xmlns:a16="http://schemas.microsoft.com/office/drawing/2014/main" id="{DFC37929-4209-4F53-8801-AEC335516E5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84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0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7B15DC9-261B-41EB-B670-F3AC3CE95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55344"/>
            <a:ext cx="9144000" cy="154731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01B5437D-EFBB-4068-B0FF-425A9733FE50}"/>
              </a:ext>
            </a:extLst>
          </p:cNvPr>
          <p:cNvSpPr txBox="1"/>
          <p:nvPr/>
        </p:nvSpPr>
        <p:spPr>
          <a:xfrm>
            <a:off x="4133418" y="458112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郑海坤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3042D76-99D3-49B8-9610-78AA51889047}"/>
                  </a:ext>
                </a:extLst>
              </p:cNvPr>
              <p:cNvSpPr txBox="1"/>
              <p:nvPr/>
            </p:nvSpPr>
            <p:spPr>
              <a:xfrm>
                <a:off x="4131079" y="2420888"/>
                <a:ext cx="3996933" cy="23083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zh-CN" altLang="en-US" i="1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控制算法向类多的用户倾斜，</a:t>
                </a:r>
                <a14:m>
                  <m:oMath xmlns:m="http://schemas.openxmlformats.org/officeDocument/2006/math">
                    <m:r>
                      <a:rPr lang="zh-CN" altLang="en-US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𝛽</m:t>
                    </m:r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取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或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，控制算法更倾向于选择拥有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outlier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标签的用户，同时防止</a:t>
                </a:r>
                <a14:m>
                  <m:oMath xmlns:m="http://schemas.openxmlformats.org/officeDocument/2006/math">
                    <m:r>
                      <a:rPr lang="zh-CN" altLang="en-US" i="1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的过度倾斜。如何选择这两个超参由实验决定。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实质上是做了用户选择的问题，认为类别多或拥有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outlier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的用户更重要</a:t>
                </a: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3042D76-99D3-49B8-9610-78AA518890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1079" y="2420888"/>
                <a:ext cx="3996933" cy="2308324"/>
              </a:xfrm>
              <a:prstGeom prst="rect">
                <a:avLst/>
              </a:prstGeom>
              <a:blipFill>
                <a:blip r:embed="rId2"/>
                <a:stretch>
                  <a:fillRect l="-1374" t="-1847" b="-34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文本框 12">
            <a:extLst>
              <a:ext uri="{FF2B5EF4-FFF2-40B4-BE49-F238E27FC236}">
                <a16:creationId xmlns:a16="http://schemas.microsoft.com/office/drawing/2014/main" id="{8C6F6E03-919D-465F-BFF1-78E4263C35DF}"/>
              </a:ext>
            </a:extLst>
          </p:cNvPr>
          <p:cNvSpPr txBox="1"/>
          <p:nvPr/>
        </p:nvSpPr>
        <p:spPr>
          <a:xfrm>
            <a:off x="4139952" y="662331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3"/>
                </a:solidFill>
                <a:latin typeface="+mn-lt"/>
                <a:ea typeface="+mn-ea"/>
                <a:cs typeface="Times New Roman" panose="02020603050405020304" pitchFamily="18" charset="0"/>
              </a:rPr>
              <a:t>Non-IID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417CA35-E1B2-474B-A97E-1ED735FB32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1484784"/>
            <a:ext cx="3824665" cy="4316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09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3042D76-99D3-49B8-9610-78AA51889047}"/>
                  </a:ext>
                </a:extLst>
              </p:cNvPr>
              <p:cNvSpPr txBox="1"/>
              <p:nvPr/>
            </p:nvSpPr>
            <p:spPr>
              <a:xfrm>
                <a:off x="323528" y="1394355"/>
                <a:ext cx="7632848" cy="53553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三种不同型号的手机，及不同数量：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、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 Nexus6, 1 Mate10, 1 Pixel2. 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共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个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、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 Nexus6, 2 Nexus6P, 1 Pixel2 + 1 Mate10 . 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共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6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个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、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 Nexus6, 2 Nexus6P, 2 Pixel2 + 2 Mate10 . 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共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10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个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 epoch for local training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20 global average for MNIST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、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50 global average for CIFAR10</a:t>
                </a:r>
              </a:p>
              <a:p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IID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：每个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user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保留所有的标签，不同标签的样本之间的比例是相等的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Non-IID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：每个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user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都有一个随机的标签子集，每个标签样本数量也不同。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固定</a:t>
                </a:r>
                <a14:m>
                  <m:oMath xmlns:m="http://schemas.openxmlformats.org/officeDocument/2006/math">
                    <m:r>
                      <a:rPr lang="zh-CN" altLang="en-US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𝛽</m:t>
                    </m:r>
                    <m:r>
                      <a:rPr lang="en-US" altLang="zh-CN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zh-CN" alt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，</m:t>
                    </m:r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从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[100,5000]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中寻找</a:t>
                </a:r>
                <a14:m>
                  <m:oMath xmlns:m="http://schemas.openxmlformats.org/officeDocument/2006/math">
                    <m:r>
                      <a:rPr lang="zh-CN" alt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最好的</m:t>
                    </m:r>
                    <m:r>
                      <a:rPr lang="zh-CN" altLang="en-US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𝛼</m:t>
                    </m:r>
                  </m:oMath>
                </a14:m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模型为：</a:t>
                </a:r>
                <a:r>
                  <a:rPr lang="en-US" altLang="zh-CN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LeNet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、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VGG6</a:t>
                </a:r>
              </a:p>
              <a:p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基准：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、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Proportional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，根据主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CPU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频率，即处理能力高低分配训练数据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、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Random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，在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user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之间均匀随机的数据分区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、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Equal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，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FedAvg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，平均分配训练数据给每个设备。</a:t>
                </a: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3042D76-99D3-49B8-9610-78AA518890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394355"/>
                <a:ext cx="7632848" cy="5355312"/>
              </a:xfrm>
              <a:prstGeom prst="rect">
                <a:avLst/>
              </a:prstGeom>
              <a:blipFill>
                <a:blip r:embed="rId2"/>
                <a:stretch>
                  <a:fillRect l="-639" t="-911" b="-102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文本框 12">
            <a:extLst>
              <a:ext uri="{FF2B5EF4-FFF2-40B4-BE49-F238E27FC236}">
                <a16:creationId xmlns:a16="http://schemas.microsoft.com/office/drawing/2014/main" id="{8C6F6E03-919D-465F-BFF1-78E4263C35DF}"/>
              </a:ext>
            </a:extLst>
          </p:cNvPr>
          <p:cNvSpPr txBox="1"/>
          <p:nvPr/>
        </p:nvSpPr>
        <p:spPr>
          <a:xfrm>
            <a:off x="4139952" y="662331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3"/>
                </a:solidFill>
                <a:latin typeface="+mn-lt"/>
                <a:ea typeface="+mn-ea"/>
                <a:cs typeface="Times New Roman" panose="02020603050405020304" pitchFamily="18" charset="0"/>
              </a:rPr>
              <a:t>实验</a:t>
            </a:r>
            <a:endParaRPr lang="en-US" altLang="zh-CN" dirty="0">
              <a:solidFill>
                <a:schemeClr val="accent3"/>
              </a:solidFill>
              <a:latin typeface="+mn-lt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5634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8C6F6E03-919D-465F-BFF1-78E4263C35DF}"/>
              </a:ext>
            </a:extLst>
          </p:cNvPr>
          <p:cNvSpPr txBox="1"/>
          <p:nvPr/>
        </p:nvSpPr>
        <p:spPr>
          <a:xfrm>
            <a:off x="4139952" y="662331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3"/>
                </a:solidFill>
                <a:latin typeface="+mn-lt"/>
                <a:ea typeface="+mn-ea"/>
                <a:cs typeface="Times New Roman" panose="02020603050405020304" pitchFamily="18" charset="0"/>
              </a:rPr>
              <a:t>IID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091169D-75DC-43D4-A94C-1226CD8EB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0768"/>
            <a:ext cx="9144000" cy="230949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686005D-3D2A-4C9D-9E1E-1F4A7C19B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33" y="3861048"/>
            <a:ext cx="4104456" cy="249356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6A6A713-EE35-4C36-9DE3-D70069DD677B}"/>
              </a:ext>
            </a:extLst>
          </p:cNvPr>
          <p:cNvSpPr txBox="1"/>
          <p:nvPr/>
        </p:nvSpPr>
        <p:spPr>
          <a:xfrm>
            <a:off x="4153789" y="3789040"/>
            <a:ext cx="4572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散热、频率调整和电源管理的设计不合理是总体变慢的主要原因。随着计算强度更高的复杂网络架构</a:t>
            </a:r>
            <a:r>
              <a:rPr lang="en-US" altLang="zh-CN" dirty="0"/>
              <a:t>(</a:t>
            </a:r>
            <a:r>
              <a:rPr lang="zh-CN" altLang="en-US" dirty="0"/>
              <a:t>带有更多卷积层的</a:t>
            </a:r>
            <a:r>
              <a:rPr lang="en-US" altLang="zh-CN" dirty="0"/>
              <a:t>VGG6)</a:t>
            </a:r>
            <a:r>
              <a:rPr lang="zh-CN" altLang="en-US" dirty="0"/>
              <a:t>和更多的训练数据</a:t>
            </a:r>
            <a:r>
              <a:rPr lang="en-US" altLang="zh-CN" dirty="0"/>
              <a:t>(MNIST</a:t>
            </a:r>
            <a:r>
              <a:rPr lang="zh-CN" altLang="en-US" dirty="0"/>
              <a:t> </a:t>
            </a:r>
            <a:r>
              <a:rPr lang="en-US" altLang="zh-CN" dirty="0"/>
              <a:t>60K vs. CIFAR10</a:t>
            </a:r>
            <a:r>
              <a:rPr lang="zh-CN" altLang="en-US" dirty="0"/>
              <a:t> </a:t>
            </a:r>
            <a:r>
              <a:rPr lang="en-US" altLang="zh-CN" dirty="0"/>
              <a:t>50K)</a:t>
            </a:r>
            <a:r>
              <a:rPr lang="zh-CN" altLang="en-US" dirty="0"/>
              <a:t>，这种负面影响会进一步的显现出来。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BAA2CE8-296B-4741-9016-C2305FEE0902}"/>
              </a:ext>
            </a:extLst>
          </p:cNvPr>
          <p:cNvSpPr txBox="1"/>
          <p:nvPr/>
        </p:nvSpPr>
        <p:spPr>
          <a:xfrm>
            <a:off x="4153789" y="5407940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总之本文所提出来的调度算法，会加速很多，同时精度维持基本不变。</a:t>
            </a:r>
          </a:p>
        </p:txBody>
      </p:sp>
    </p:spTree>
    <p:extLst>
      <p:ext uri="{BB962C8B-B14F-4D97-AF65-F5344CB8AC3E}">
        <p14:creationId xmlns:p14="http://schemas.microsoft.com/office/powerpoint/2010/main" val="1212335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5093667-266D-4F1A-ACD6-D795693E2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287120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F64B3DD-0EB2-4851-B2A6-ADBABC9E5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9300" y="2839580"/>
            <a:ext cx="7084700" cy="2242639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214E2840-32A0-48FC-8233-15D1EE641247}"/>
              </a:ext>
            </a:extLst>
          </p:cNvPr>
          <p:cNvSpPr/>
          <p:nvPr/>
        </p:nvSpPr>
        <p:spPr>
          <a:xfrm>
            <a:off x="3427452" y="4339193"/>
            <a:ext cx="504056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31E7212-50B2-4FEB-8AF8-003DBF465F4A}"/>
              </a:ext>
            </a:extLst>
          </p:cNvPr>
          <p:cNvSpPr/>
          <p:nvPr/>
        </p:nvSpPr>
        <p:spPr>
          <a:xfrm>
            <a:off x="6883836" y="4337675"/>
            <a:ext cx="720080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61206977-CFF2-4B5D-B08B-0A9865532402}"/>
                  </a:ext>
                </a:extLst>
              </p:cNvPr>
              <p:cNvSpPr txBox="1"/>
              <p:nvPr/>
            </p:nvSpPr>
            <p:spPr>
              <a:xfrm>
                <a:off x="107504" y="5191472"/>
                <a:ext cx="8136904" cy="206210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zh-CN" altLang="en-US" sz="1600" i="1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altLang="zh-CN" sz="1600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zh-CN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时，总训练</a:t>
                </a:r>
                <a14:m>
                  <m:oMath xmlns:m="http://schemas.openxmlformats.org/officeDocument/2006/math">
                    <m:r>
                      <a:rPr lang="zh-CN" altLang="en-US" sz="1600" i="1" dirty="0">
                        <a:latin typeface="Cambria Math" panose="02040503050406030204" pitchFamily="18" charset="0"/>
                      </a:rPr>
                      <m:t>时长随着</m:t>
                    </m:r>
                    <m:r>
                      <a:rPr lang="zh-CN" altLang="en-US" sz="1600" i="1">
                        <a:latin typeface="Cambria Math" panose="02040503050406030204" pitchFamily="18" charset="0"/>
                      </a:rPr>
                      <m:t>𝛼</m:t>
                    </m:r>
                    <m:r>
                      <a:rPr lang="zh-CN" altLang="en-US" sz="1600" i="1">
                        <a:latin typeface="Cambria Math" panose="02040503050406030204" pitchFamily="18" charset="0"/>
                      </a:rPr>
                      <m:t>增大</m:t>
                    </m:r>
                  </m:oMath>
                </a14:m>
                <a:r>
                  <a:rPr lang="zh-CN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而增大，算法更倾向于类多的用户，导致工作负载分配到具有更多类的设备上，降低了并行性。极端的当</a:t>
                </a:r>
                <a14:m>
                  <m:oMath xmlns:m="http://schemas.openxmlformats.org/officeDocument/2006/math">
                    <m:r>
                      <a:rPr lang="zh-CN" altLang="en-US" sz="1600" i="1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=5000</a:t>
                </a:r>
                <a:r>
                  <a:rPr lang="zh-CN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时，较慢的设备且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Non-IID</a:t>
                </a:r>
                <a:r>
                  <a:rPr lang="zh-CN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严重就不再给其被分配任务。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zh-CN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特有的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Outlier</a:t>
                </a:r>
                <a:r>
                  <a:rPr lang="zh-CN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很重要，如果因为</a:t>
                </a:r>
                <a14:m>
                  <m:oMath xmlns:m="http://schemas.openxmlformats.org/officeDocument/2006/math">
                    <m:r>
                      <a:rPr lang="zh-CN" altLang="en-US" sz="1600" i="1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zh-CN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过大而没被选中，会降低精度。</a:t>
                </a:r>
                <a:endPara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zh-CN" altLang="en-US" sz="1600" i="1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altLang="zh-CN" sz="1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zh-CN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时，算法将偏向于选取拥有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outlier</a:t>
                </a:r>
                <a:r>
                  <a:rPr lang="zh-CN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的用户，给其分配一些任务量。但训练时间延长了图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6(a/b)</a:t>
                </a:r>
                <a:r>
                  <a:rPr lang="zh-CN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。只有当𝛼增加后，抵消了</a:t>
                </a:r>
                <a14:m>
                  <m:oMath xmlns:m="http://schemas.openxmlformats.org/officeDocument/2006/math">
                    <m:r>
                      <a:rPr lang="zh-CN" altLang="en-US" sz="1600" i="1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zh-CN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带来的倾向性，数据开始重新分配回其他设备，训练时间开始下降。</a:t>
                </a:r>
              </a:p>
              <a:p>
                <a:endParaRPr lang="zh-CN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61206977-CFF2-4B5D-B08B-0A98655324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504" y="5191472"/>
                <a:ext cx="8136904" cy="2062103"/>
              </a:xfrm>
              <a:prstGeom prst="rect">
                <a:avLst/>
              </a:prstGeom>
              <a:blipFill>
                <a:blip r:embed="rId4"/>
                <a:stretch>
                  <a:fillRect l="-450" t="-118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AFE5BCA2-174D-46F6-8750-5476DCC692C4}"/>
              </a:ext>
            </a:extLst>
          </p:cNvPr>
          <p:cNvCxnSpPr>
            <a:cxnSpLocks/>
          </p:cNvCxnSpPr>
          <p:nvPr/>
        </p:nvCxnSpPr>
        <p:spPr>
          <a:xfrm>
            <a:off x="3059832" y="4509120"/>
            <a:ext cx="7200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402E8053-F633-4C04-9B3F-DD003BC5688C}"/>
              </a:ext>
            </a:extLst>
          </p:cNvPr>
          <p:cNvCxnSpPr>
            <a:cxnSpLocks/>
          </p:cNvCxnSpPr>
          <p:nvPr/>
        </p:nvCxnSpPr>
        <p:spPr>
          <a:xfrm>
            <a:off x="3563888" y="4221088"/>
            <a:ext cx="7200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A141119D-94AB-4DDD-8D5E-76DBCC97B7A2}"/>
              </a:ext>
            </a:extLst>
          </p:cNvPr>
          <p:cNvCxnSpPr>
            <a:cxnSpLocks/>
          </p:cNvCxnSpPr>
          <p:nvPr/>
        </p:nvCxnSpPr>
        <p:spPr>
          <a:xfrm flipH="1">
            <a:off x="1619672" y="4180962"/>
            <a:ext cx="1944216" cy="2561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CE9249C2-2F2B-4DFD-9AA9-81A765D0D30D}"/>
              </a:ext>
            </a:extLst>
          </p:cNvPr>
          <p:cNvCxnSpPr>
            <a:cxnSpLocks/>
          </p:cNvCxnSpPr>
          <p:nvPr/>
        </p:nvCxnSpPr>
        <p:spPr>
          <a:xfrm flipH="1">
            <a:off x="1619672" y="4485848"/>
            <a:ext cx="1434281" cy="6785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249812B3-3862-4E3C-834C-CE3533822E7C}"/>
              </a:ext>
            </a:extLst>
          </p:cNvPr>
          <p:cNvSpPr txBox="1"/>
          <p:nvPr/>
        </p:nvSpPr>
        <p:spPr>
          <a:xfrm>
            <a:off x="179512" y="4255015"/>
            <a:ext cx="14988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S(1)</a:t>
            </a:r>
            <a:r>
              <a: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S(2)</a:t>
            </a:r>
            <a:r>
              <a: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endParaRPr lang="en-US" altLang="zh-C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只有一个设备上才拥有的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outlier</a:t>
            </a:r>
            <a:r>
              <a: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标签</a:t>
            </a:r>
            <a:endParaRPr lang="zh-CN" altLang="en-US" sz="1200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65954A1-9A54-4CB3-BFA5-73DD1CEC541B}"/>
              </a:ext>
            </a:extLst>
          </p:cNvPr>
          <p:cNvSpPr txBox="1"/>
          <p:nvPr/>
        </p:nvSpPr>
        <p:spPr>
          <a:xfrm>
            <a:off x="381578" y="3235108"/>
            <a:ext cx="1094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n-lt"/>
                <a:ea typeface="+mn-ea"/>
                <a:cs typeface="Times New Roman" panose="02020603050405020304" pitchFamily="18" charset="0"/>
              </a:rPr>
              <a:t>Non-IID</a:t>
            </a:r>
          </a:p>
        </p:txBody>
      </p:sp>
    </p:spTree>
    <p:extLst>
      <p:ext uri="{BB962C8B-B14F-4D97-AF65-F5344CB8AC3E}">
        <p14:creationId xmlns:p14="http://schemas.microsoft.com/office/powerpoint/2010/main" val="19724729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8BAA2CE8-296B-4741-9016-C2305FEE0902}"/>
              </a:ext>
            </a:extLst>
          </p:cNvPr>
          <p:cNvSpPr txBox="1"/>
          <p:nvPr/>
        </p:nvSpPr>
        <p:spPr>
          <a:xfrm>
            <a:off x="4355976" y="4077072"/>
            <a:ext cx="396044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在保持精度不受影响的同时，缩短了整体训练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时间。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方式精度表现最好，作者说是因为随机分配公平照顾到了所有用户，即使它是速度慢的</a:t>
            </a: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，所以模型泛化能力最好，但整体训练速度受影响。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5A06805-973E-411A-A1D9-3E2BD8FF30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0768"/>
            <a:ext cx="9144000" cy="241106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EDAA10D-988E-4E5B-A5A4-0E02FF4C0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3933056"/>
            <a:ext cx="4020824" cy="241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06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A6CF9C8-01E5-47F4-97E6-3F523CDCE732}"/>
              </a:ext>
            </a:extLst>
          </p:cNvPr>
          <p:cNvSpPr txBox="1"/>
          <p:nvPr/>
        </p:nvSpPr>
        <p:spPr>
          <a:xfrm>
            <a:off x="3996361" y="3167390"/>
            <a:ext cx="11512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OVER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BAF5B18-1AE0-48A0-8BBF-5921FCC78AB1}"/>
              </a:ext>
            </a:extLst>
          </p:cNvPr>
          <p:cNvSpPr txBox="1"/>
          <p:nvPr/>
        </p:nvSpPr>
        <p:spPr>
          <a:xfrm>
            <a:off x="323528" y="1308522"/>
            <a:ext cx="78488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设计了一个可以在安卓系统上训练深度学习的</a:t>
            </a:r>
            <a:r>
              <a:rPr lang="en-US" altLang="zh-CN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APP</a:t>
            </a:r>
            <a:r>
              <a:rPr lang="zh-CN" altLang="en-US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，然后部署</a:t>
            </a:r>
            <a:r>
              <a:rPr lang="en-US" altLang="zh-CN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205K</a:t>
            </a:r>
            <a:r>
              <a:rPr lang="zh-CN" altLang="en-US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参数量的</a:t>
            </a:r>
            <a:r>
              <a:rPr lang="en-US" altLang="zh-CN" dirty="0" err="1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LeNet</a:t>
            </a:r>
            <a:r>
              <a:rPr lang="zh-CN" altLang="en-US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模型</a:t>
            </a:r>
            <a:r>
              <a:rPr lang="en-US" altLang="zh-CN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(</a:t>
            </a:r>
            <a:r>
              <a:rPr lang="en-US" altLang="zh-CN" b="0" i="0" u="none" strike="noStrike" baseline="0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2.5MB</a:t>
            </a:r>
            <a:r>
              <a:rPr lang="en-US" altLang="zh-CN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)</a:t>
            </a:r>
            <a:r>
              <a:rPr lang="zh-CN" altLang="en-US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和</a:t>
            </a:r>
            <a:r>
              <a:rPr lang="en-US" altLang="zh-CN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5.45M</a:t>
            </a:r>
            <a:r>
              <a:rPr lang="zh-CN" altLang="en-US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参数量</a:t>
            </a:r>
            <a:r>
              <a:rPr lang="en-US" altLang="zh-CN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(65.4</a:t>
            </a:r>
            <a:r>
              <a:rPr lang="en-US" altLang="zh-CN" b="0" i="0" u="none" strike="noStrike" baseline="0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MB</a:t>
            </a:r>
            <a:r>
              <a:rPr lang="en-US" altLang="zh-CN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)</a:t>
            </a:r>
            <a:r>
              <a:rPr lang="zh-CN" altLang="en-US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的</a:t>
            </a:r>
            <a:r>
              <a:rPr lang="en-US" altLang="zh-CN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VGG6</a:t>
            </a:r>
            <a:r>
              <a:rPr lang="zh-CN" altLang="en-US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模型。在不同型号的手机上训练它们，找出其中的差距。</a:t>
            </a:r>
            <a:endParaRPr lang="en-US" altLang="zh-CN" dirty="0"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11F813D-E3BF-4282-8387-44232D61466E}"/>
              </a:ext>
            </a:extLst>
          </p:cNvPr>
          <p:cNvSpPr txBox="1"/>
          <p:nvPr/>
        </p:nvSpPr>
        <p:spPr>
          <a:xfrm>
            <a:off x="179512" y="4913631"/>
            <a:ext cx="7632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计算时间通常由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CPU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处理能力和设备架构所决定，但也有例外。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CC99408-B1B6-44C5-BE27-AB585AE04695}"/>
              </a:ext>
            </a:extLst>
          </p:cNvPr>
          <p:cNvSpPr txBox="1"/>
          <p:nvPr/>
        </p:nvSpPr>
        <p:spPr>
          <a:xfrm>
            <a:off x="179512" y="5420491"/>
            <a:ext cx="84609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0" i="0" dirty="0">
                <a:solidFill>
                  <a:srgbClr val="2E30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当运行</a:t>
            </a:r>
            <a:r>
              <a:rPr lang="en-US" altLang="zh-CN" b="0" i="0" dirty="0" err="1">
                <a:solidFill>
                  <a:srgbClr val="2E30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LeNet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时，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2014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年发布的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Nexus 6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比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2017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年发布的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Mate10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速度还要快两三倍，但是当运行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VGG6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的时候，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Mate10 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的训练速度远远超过了</a:t>
            </a:r>
            <a:r>
              <a:rPr lang="en-US" altLang="zh-CN" b="0" i="0" dirty="0">
                <a:solidFill>
                  <a:srgbClr val="2E30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Nexus 6 </a:t>
            </a:r>
            <a:r>
              <a:rPr lang="zh-CN" altLang="en-US" b="0" i="0" dirty="0">
                <a:solidFill>
                  <a:srgbClr val="2E30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r>
              <a:rPr lang="zh-CN" altLang="en-US" dirty="0">
                <a:solidFill>
                  <a:srgbClr val="2E3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说明在计算不同强度的模型时，由于系统架构等内在原因，模型训练时间并不是单纯由处理器的</a:t>
            </a:r>
            <a:r>
              <a:rPr lang="en-US" altLang="zh-CN" dirty="0">
                <a:solidFill>
                  <a:srgbClr val="2E3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CPU</a:t>
            </a:r>
            <a:r>
              <a:rPr lang="zh-CN" altLang="en-US" dirty="0">
                <a:solidFill>
                  <a:srgbClr val="2E3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频率所决定的。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EC6B155-2132-4FF1-860B-EB1A48050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31852"/>
            <a:ext cx="9144000" cy="2681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918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8E77FF26-AE99-4D6F-9399-D39804A267A5}"/>
              </a:ext>
            </a:extLst>
          </p:cNvPr>
          <p:cNvSpPr txBox="1"/>
          <p:nvPr/>
        </p:nvSpPr>
        <p:spPr>
          <a:xfrm>
            <a:off x="4572000" y="1844824"/>
            <a:ext cx="367240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在连续神经网络的高负载计算后，由于温度升高所导致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cpufreq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的降低，在后续计算中性能会受到很大的影响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特别是重量级网络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另外大小核的调度也存在问题，比如小核达到了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70%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的时候，大核还在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50%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以下。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由于经常发生的温度骤变，大核会迅速脱机，切换到小核。大核的频率不会一直达到在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2.0 GHz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的最大频率，因此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Nexus 6P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比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Nexus 6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还要慢得多。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A96A8D1-4205-4551-858F-8117F99538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61" y="1844824"/>
            <a:ext cx="4434239" cy="3723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097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2727DA5-726F-436B-BE69-B1D055B09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2244015"/>
            <a:ext cx="6644865" cy="314695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2FDC1CC-2AAF-4633-9E9D-27AAB02B4EB5}"/>
              </a:ext>
            </a:extLst>
          </p:cNvPr>
          <p:cNvSpPr txBox="1"/>
          <p:nvPr/>
        </p:nvSpPr>
        <p:spPr>
          <a:xfrm>
            <a:off x="340887" y="5918806"/>
            <a:ext cx="7806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通信所占用的时间其实并不长，总耗时的瓶颈主要还是在训练速度上。</a:t>
            </a:r>
            <a:endParaRPr lang="en-US" altLang="zh-CN" dirty="0"/>
          </a:p>
          <a:p>
            <a:r>
              <a:rPr lang="zh-CN" altLang="en-US" dirty="0"/>
              <a:t>而且各种机型的训练耗时相差巨大，因此需要合适的调度机制来弥补差距。</a:t>
            </a:r>
            <a:endParaRPr lang="en-US" altLang="zh-CN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2989EA7-1704-4E1C-AC71-FC392E127110}"/>
              </a:ext>
            </a:extLst>
          </p:cNvPr>
          <p:cNvSpPr txBox="1"/>
          <p:nvPr/>
        </p:nvSpPr>
        <p:spPr>
          <a:xfrm>
            <a:off x="1795219" y="5185143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0.46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128F32A-0EE0-4A32-ADBE-71F5314A911E}"/>
              </a:ext>
            </a:extLst>
          </p:cNvPr>
          <p:cNvSpPr txBox="1"/>
          <p:nvPr/>
        </p:nvSpPr>
        <p:spPr>
          <a:xfrm>
            <a:off x="1763688" y="5441970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12.3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625F55-0A6E-4C99-BD2C-753AD1EB63C9}"/>
              </a:ext>
            </a:extLst>
          </p:cNvPr>
          <p:cNvSpPr txBox="1"/>
          <p:nvPr/>
        </p:nvSpPr>
        <p:spPr>
          <a:xfrm>
            <a:off x="3158148" y="5441970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56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00967A5-7FC0-4F43-8E05-F30021ED63D9}"/>
              </a:ext>
            </a:extLst>
          </p:cNvPr>
          <p:cNvSpPr/>
          <p:nvPr/>
        </p:nvSpPr>
        <p:spPr>
          <a:xfrm>
            <a:off x="1684396" y="4655245"/>
            <a:ext cx="5119851" cy="2530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1BFD8F7-4B87-464A-82ED-965B67EC5166}"/>
              </a:ext>
            </a:extLst>
          </p:cNvPr>
          <p:cNvSpPr txBox="1"/>
          <p:nvPr/>
        </p:nvSpPr>
        <p:spPr>
          <a:xfrm>
            <a:off x="3091363" y="5185143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2.14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CB7BAC8-4B28-4645-91B1-D6205F32539A}"/>
              </a:ext>
            </a:extLst>
          </p:cNvPr>
          <p:cNvSpPr txBox="1"/>
          <p:nvPr/>
        </p:nvSpPr>
        <p:spPr>
          <a:xfrm>
            <a:off x="4499758" y="5200910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0.46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8F1E538-6FEC-4B9E-9B50-854245FDFA5E}"/>
              </a:ext>
            </a:extLst>
          </p:cNvPr>
          <p:cNvSpPr txBox="1"/>
          <p:nvPr/>
        </p:nvSpPr>
        <p:spPr>
          <a:xfrm>
            <a:off x="5877989" y="5185143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2.14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0023EDC-DA10-426D-A166-15A56AA274C8}"/>
              </a:ext>
            </a:extLst>
          </p:cNvPr>
          <p:cNvSpPr txBox="1"/>
          <p:nvPr/>
        </p:nvSpPr>
        <p:spPr>
          <a:xfrm>
            <a:off x="4502293" y="5441970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12.3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9FB2293-8D35-4FD0-898E-33F41DBF0A0F}"/>
              </a:ext>
            </a:extLst>
          </p:cNvPr>
          <p:cNvSpPr txBox="1"/>
          <p:nvPr/>
        </p:nvSpPr>
        <p:spPr>
          <a:xfrm>
            <a:off x="5940152" y="5453287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56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E77FF26-AE99-4D6F-9399-D39804A267A5}"/>
              </a:ext>
            </a:extLst>
          </p:cNvPr>
          <p:cNvSpPr txBox="1"/>
          <p:nvPr/>
        </p:nvSpPr>
        <p:spPr>
          <a:xfrm>
            <a:off x="1088142" y="1467033"/>
            <a:ext cx="61744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MNIST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数据集上每个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epoch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的完成时间，即训练时间加通信时间，括号内为通信耗费时间的占比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515595C-79B9-43B4-80DA-BC95D767F24E}"/>
              </a:ext>
            </a:extLst>
          </p:cNvPr>
          <p:cNvSpPr/>
          <p:nvPr/>
        </p:nvSpPr>
        <p:spPr>
          <a:xfrm>
            <a:off x="4363843" y="3396143"/>
            <a:ext cx="2358693" cy="25306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C1F080D3-B9A8-4FC2-8B43-D65689F1DB65}"/>
              </a:ext>
            </a:extLst>
          </p:cNvPr>
          <p:cNvSpPr/>
          <p:nvPr/>
        </p:nvSpPr>
        <p:spPr>
          <a:xfrm>
            <a:off x="4363842" y="4378688"/>
            <a:ext cx="2358693" cy="25306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A60C34AC-022C-431F-AA4C-ECA999297DF6}"/>
              </a:ext>
            </a:extLst>
          </p:cNvPr>
          <p:cNvCxnSpPr>
            <a:cxnSpLocks/>
          </p:cNvCxnSpPr>
          <p:nvPr/>
        </p:nvCxnSpPr>
        <p:spPr>
          <a:xfrm>
            <a:off x="6804247" y="3522676"/>
            <a:ext cx="259666" cy="242619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5340A847-7D59-498E-871A-BD27C2ACE461}"/>
              </a:ext>
            </a:extLst>
          </p:cNvPr>
          <p:cNvCxnSpPr>
            <a:cxnSpLocks/>
          </p:cNvCxnSpPr>
          <p:nvPr/>
        </p:nvCxnSpPr>
        <p:spPr>
          <a:xfrm flipV="1">
            <a:off x="6804247" y="4198910"/>
            <a:ext cx="259666" cy="338764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EC1AEF04-CA12-4A27-B20A-5E7D19A46CBB}"/>
              </a:ext>
            </a:extLst>
          </p:cNvPr>
          <p:cNvSpPr txBox="1"/>
          <p:nvPr/>
        </p:nvSpPr>
        <p:spPr>
          <a:xfrm>
            <a:off x="6817778" y="3784575"/>
            <a:ext cx="1420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Straggler</a:t>
            </a:r>
          </a:p>
        </p:txBody>
      </p:sp>
    </p:spTree>
    <p:extLst>
      <p:ext uri="{BB962C8B-B14F-4D97-AF65-F5344CB8AC3E}">
        <p14:creationId xmlns:p14="http://schemas.microsoft.com/office/powerpoint/2010/main" val="478083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F698A4CC-50C5-4C75-A503-342E508CAC56}"/>
              </a:ext>
            </a:extLst>
          </p:cNvPr>
          <p:cNvSpPr txBox="1"/>
          <p:nvPr/>
        </p:nvSpPr>
        <p:spPr>
          <a:xfrm>
            <a:off x="3239852" y="662191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3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Statistical Heterogeneity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242A8F1-119D-4459-B3E8-E701A2781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826" y="1197916"/>
            <a:ext cx="5758347" cy="324036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2BF17C4-3100-444A-A8AE-ACBEBE03C5C1}"/>
              </a:ext>
            </a:extLst>
          </p:cNvPr>
          <p:cNvSpPr txBox="1"/>
          <p:nvPr/>
        </p:nvSpPr>
        <p:spPr>
          <a:xfrm>
            <a:off x="323528" y="4778568"/>
            <a:ext cx="78068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总共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60000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样本，利用高斯分布在均值附近进行抽样，并调整标准差来产生用户之间的数据不平衡，给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个客户每个分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3000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个。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只要数据保持为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IID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，数据不平衡不会导致精度损失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精度甚至有小幅上升趋势，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CIFAR10)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5907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F698A4CC-50C5-4C75-A503-342E508CAC56}"/>
              </a:ext>
            </a:extLst>
          </p:cNvPr>
          <p:cNvSpPr txBox="1"/>
          <p:nvPr/>
        </p:nvSpPr>
        <p:spPr>
          <a:xfrm>
            <a:off x="3239852" y="662191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3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Statistical Heterogeneity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2BF17C4-3100-444A-A8AE-ACBEBE03C5C1}"/>
              </a:ext>
            </a:extLst>
          </p:cNvPr>
          <p:cNvSpPr txBox="1"/>
          <p:nvPr/>
        </p:nvSpPr>
        <p:spPr>
          <a:xfrm>
            <a:off x="395536" y="4195258"/>
            <a:ext cx="78068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图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中，给每个设备以不同的标签数量，可以看出随着每个设备的标签拥有量的增多，模型表现逐渐变好。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图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中考虑了三种情况：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Missing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：只有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，共有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个标签，</a:t>
            </a:r>
            <a:r>
              <a:rPr lang="en-US" altLang="zh-CN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outlier</a:t>
            </a:r>
            <a:r>
              <a:rPr lang="zh-CN" alt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缺失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Separate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：将</a:t>
            </a:r>
            <a:r>
              <a:rPr lang="en-US" altLang="zh-CN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outlier</a:t>
            </a:r>
            <a:r>
              <a:rPr lang="zh-CN" alt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放入</a:t>
            </a:r>
            <a:r>
              <a:rPr lang="en-US" altLang="zh-CN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4</a:t>
            </a:r>
            <a:r>
              <a:rPr lang="zh-CN" alt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中，现在共</a:t>
            </a:r>
            <a:r>
              <a:rPr lang="en-US" altLang="zh-CN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users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Merge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：将</a:t>
            </a:r>
            <a:r>
              <a:rPr lang="en-US" altLang="zh-CN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outlier</a:t>
            </a:r>
            <a:r>
              <a:rPr lang="zh-CN" alt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放入</a:t>
            </a:r>
            <a:r>
              <a:rPr lang="en-US" altLang="zh-CN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3</a:t>
            </a:r>
            <a:r>
              <a:rPr lang="zh-CN" alt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中，共</a:t>
            </a:r>
            <a:r>
              <a:rPr lang="en-US" altLang="zh-CN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users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Merge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的效果最好，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Missing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的效果最差。即在训练集中加入一个之前所没有的标签时，效果是最好的。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0DEB5A7-B3EA-4D0D-9D7B-7094753ECE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7255"/>
          <a:stretch/>
        </p:blipFill>
        <p:spPr>
          <a:xfrm>
            <a:off x="981285" y="1268760"/>
            <a:ext cx="6526063" cy="292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327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32BF17C4-3100-444A-A8AE-ACBEBE03C5C1}"/>
              </a:ext>
            </a:extLst>
          </p:cNvPr>
          <p:cNvSpPr txBox="1"/>
          <p:nvPr/>
        </p:nvSpPr>
        <p:spPr>
          <a:xfrm>
            <a:off x="3168353" y="1268760"/>
            <a:ext cx="51425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 an optimal assignment of training data so that the maximum processing time is minimized per epoch 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3DC4DA4-82A2-4207-8A1F-A0E6A01A67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38" t="9285" r="8276" b="22624"/>
          <a:stretch/>
        </p:blipFill>
        <p:spPr>
          <a:xfrm rot="16200000">
            <a:off x="217325" y="1221870"/>
            <a:ext cx="2808312" cy="316835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4D6E4A8-1F4E-47CD-9EDE-DCBC70CB6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5657" y="2891043"/>
            <a:ext cx="5410200" cy="195262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60395015-5C96-40BA-A6C2-6410BACD2FAA}"/>
                  </a:ext>
                </a:extLst>
              </p:cNvPr>
              <p:cNvSpPr txBox="1"/>
              <p:nvPr/>
            </p:nvSpPr>
            <p:spPr>
              <a:xfrm>
                <a:off x="3217031" y="2000088"/>
                <a:ext cx="4955369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objective is to minimize the </a:t>
                </a:r>
                <a:r>
                  <a:rPr lang="en-US" altLang="zh-CN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makespan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given all possible data partitions and the assignment of training task 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data to user 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60395015-5C96-40BA-A6C2-6410BACD2F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7031" y="2000088"/>
                <a:ext cx="4955369" cy="923330"/>
              </a:xfrm>
              <a:prstGeom prst="rect">
                <a:avLst/>
              </a:prstGeom>
              <a:blipFill>
                <a:blip r:embed="rId4"/>
                <a:stretch>
                  <a:fillRect l="-1107" t="-3289" b="-92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矩形 10">
            <a:extLst>
              <a:ext uri="{FF2B5EF4-FFF2-40B4-BE49-F238E27FC236}">
                <a16:creationId xmlns:a16="http://schemas.microsoft.com/office/drawing/2014/main" id="{BDB7C2BE-CD63-4F3C-AF90-C00692F24C60}"/>
              </a:ext>
            </a:extLst>
          </p:cNvPr>
          <p:cNvSpPr/>
          <p:nvPr/>
        </p:nvSpPr>
        <p:spPr>
          <a:xfrm>
            <a:off x="5370679" y="2923418"/>
            <a:ext cx="648072" cy="3906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3042D76-99D3-49B8-9610-78AA51889047}"/>
                  </a:ext>
                </a:extLst>
              </p:cNvPr>
              <p:cNvSpPr txBox="1"/>
              <p:nvPr/>
            </p:nvSpPr>
            <p:spPr>
              <a:xfrm>
                <a:off x="323528" y="5211248"/>
                <a:ext cx="7632848" cy="12167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主要是由运算时间决定分配问题，认为式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是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non-decreasing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的，这样就可以排除掉很多分配方式。计算快的应该被分到计算量更大的任务。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altLang="zh-CN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i</m:t>
                            </m:r>
                          </m:sub>
                        </m:sSub>
                      </m:e>
                    </m:nary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=13</m:t>
                    </m:r>
                    <m:r>
                      <a:rPr lang="zh-CN" alt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，</m:t>
                    </m:r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若第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个或第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个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user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在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(4,4,5)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的分配方式中就是掉队者了，那么在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(5,5,3), (6,6,1)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这样的分配中，就必然会导致运行时间更长</a:t>
                </a: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3042D76-99D3-49B8-9610-78AA518890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5211248"/>
                <a:ext cx="7632848" cy="1216743"/>
              </a:xfrm>
              <a:prstGeom prst="rect">
                <a:avLst/>
              </a:prstGeom>
              <a:blipFill>
                <a:blip r:embed="rId5"/>
                <a:stretch>
                  <a:fillRect l="-4393" t="-4020" b="-3366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文本框 12">
            <a:extLst>
              <a:ext uri="{FF2B5EF4-FFF2-40B4-BE49-F238E27FC236}">
                <a16:creationId xmlns:a16="http://schemas.microsoft.com/office/drawing/2014/main" id="{8C6F6E03-919D-465F-BFF1-78E4263C35DF}"/>
              </a:ext>
            </a:extLst>
          </p:cNvPr>
          <p:cNvSpPr txBox="1"/>
          <p:nvPr/>
        </p:nvSpPr>
        <p:spPr>
          <a:xfrm>
            <a:off x="4139952" y="662331"/>
            <a:ext cx="540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3"/>
                </a:solidFill>
                <a:latin typeface="+mn-lt"/>
                <a:ea typeface="+mn-ea"/>
                <a:cs typeface="Times New Roman" panose="02020603050405020304" pitchFamily="18" charset="0"/>
              </a:rPr>
              <a:t>IID</a:t>
            </a:r>
          </a:p>
        </p:txBody>
      </p:sp>
    </p:spTree>
    <p:extLst>
      <p:ext uri="{BB962C8B-B14F-4D97-AF65-F5344CB8AC3E}">
        <p14:creationId xmlns:p14="http://schemas.microsoft.com/office/powerpoint/2010/main" val="3944762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3DC4DA4-82A2-4207-8A1F-A0E6A01A67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38" t="9285" r="8276" b="22624"/>
          <a:stretch/>
        </p:blipFill>
        <p:spPr>
          <a:xfrm rot="16200000">
            <a:off x="217325" y="1221870"/>
            <a:ext cx="2808312" cy="3168352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8C6F6E03-919D-465F-BFF1-78E4263C35DF}"/>
              </a:ext>
            </a:extLst>
          </p:cNvPr>
          <p:cNvSpPr txBox="1"/>
          <p:nvPr/>
        </p:nvSpPr>
        <p:spPr>
          <a:xfrm>
            <a:off x="4139952" y="662331"/>
            <a:ext cx="540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3"/>
                </a:solidFill>
                <a:latin typeface="+mn-lt"/>
                <a:ea typeface="+mn-ea"/>
                <a:cs typeface="Times New Roman" panose="02020603050405020304" pitchFamily="18" charset="0"/>
              </a:rPr>
              <a:t>IID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2BFFE7C-BF6A-4872-BE75-EC1DB1445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6748" y="1138346"/>
            <a:ext cx="4914900" cy="375285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33D9127F-B373-41F9-AA77-5DB9AF7D93B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4" b="58941"/>
          <a:stretch/>
        </p:blipFill>
        <p:spPr>
          <a:xfrm>
            <a:off x="818457" y="5224789"/>
            <a:ext cx="6084168" cy="1549377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8254D847-35DF-4197-800E-359CB624A7C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2173" r="17906"/>
          <a:stretch/>
        </p:blipFill>
        <p:spPr>
          <a:xfrm rot="16200000">
            <a:off x="3580157" y="2015909"/>
            <a:ext cx="560768" cy="608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654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3042D76-99D3-49B8-9610-78AA51889047}"/>
                  </a:ext>
                </a:extLst>
              </p:cNvPr>
              <p:cNvSpPr txBox="1"/>
              <p:nvPr/>
            </p:nvSpPr>
            <p:spPr>
              <a:xfrm>
                <a:off x="251520" y="4437112"/>
                <a:ext cx="7632848" cy="20536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如果该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user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所拥有的标签与当前训练集有重复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a:rPr lang="zh-CN" alt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∩</m:t>
                    </m:r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不为空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，则其拥有的标签数越多，准确率代价就会越小；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其他情况下，即拥有之前训练集所没有的标签，再减去一个系数，以降低该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user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的准确率代价。也就是说认为一个</a:t>
                </a:r>
                <a:r>
                  <a:rPr lang="en-US" altLang="zh-CN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uesr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如果拥有之前训练集所没有的标签，那么它的价值就很大，就越应该给它分配更多的训练任务。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分配的任务量不能大于由设备情况所决定的上限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  <m:r>
                      <a:rPr lang="zh-CN" alt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，</m:t>
                    </m:r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但要保证总分配出去的数据量为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。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3042D76-99D3-49B8-9610-78AA518890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4437112"/>
                <a:ext cx="7632848" cy="2053639"/>
              </a:xfrm>
              <a:prstGeom prst="rect">
                <a:avLst/>
              </a:prstGeom>
              <a:blipFill>
                <a:blip r:embed="rId3"/>
                <a:stretch>
                  <a:fillRect l="-639" t="-2374" r="-240" b="-385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文本框 12">
            <a:extLst>
              <a:ext uri="{FF2B5EF4-FFF2-40B4-BE49-F238E27FC236}">
                <a16:creationId xmlns:a16="http://schemas.microsoft.com/office/drawing/2014/main" id="{8C6F6E03-919D-465F-BFF1-78E4263C35DF}"/>
              </a:ext>
            </a:extLst>
          </p:cNvPr>
          <p:cNvSpPr txBox="1"/>
          <p:nvPr/>
        </p:nvSpPr>
        <p:spPr>
          <a:xfrm>
            <a:off x="4139952" y="662331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3"/>
                </a:solidFill>
                <a:latin typeface="+mn-lt"/>
                <a:ea typeface="+mn-ea"/>
                <a:cs typeface="Times New Roman" panose="02020603050405020304" pitchFamily="18" charset="0"/>
              </a:rPr>
              <a:t>Non-IID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91BF1B0-C48E-4CD6-B435-640D6DDDD8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171" y="3293302"/>
            <a:ext cx="3105150" cy="105727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E38E6D3-A885-4B80-96D4-FB77049BC4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6307" y="1909296"/>
            <a:ext cx="5133975" cy="223837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4CE6B88-17A8-4753-AB96-2080088A7A3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843" t="11151" r="14906" b="16400"/>
          <a:stretch/>
        </p:blipFill>
        <p:spPr>
          <a:xfrm rot="16200000">
            <a:off x="817818" y="1078342"/>
            <a:ext cx="1697649" cy="255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031330"/>
      </p:ext>
    </p:extLst>
  </p:cSld>
  <p:clrMapOvr>
    <a:masterClrMapping/>
  </p:clrMapOvr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自定义设计方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自定义设计方案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自定义设计方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1169</TotalTime>
  <Words>1297</Words>
  <Application>Microsoft Office PowerPoint</Application>
  <PresentationFormat>全屏显示(4:3)</PresentationFormat>
  <Paragraphs>79</Paragraphs>
  <Slides>15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等线</vt:lpstr>
      <vt:lpstr>微软雅黑</vt:lpstr>
      <vt:lpstr>Arial</vt:lpstr>
      <vt:lpstr>Cambria Math</vt:lpstr>
      <vt:lpstr>Times New Roman</vt:lpstr>
      <vt:lpstr>默认设计模板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ECNU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Zhang Jin</dc:creator>
  <cp:lastModifiedBy>new</cp:lastModifiedBy>
  <cp:revision>40</cp:revision>
  <dcterms:created xsi:type="dcterms:W3CDTF">2011-05-26T05:02:41Z</dcterms:created>
  <dcterms:modified xsi:type="dcterms:W3CDTF">2020-12-29T02:43:15Z</dcterms:modified>
</cp:coreProperties>
</file>

<file path=docProps/thumbnail.jpeg>
</file>